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0202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238" autoAdjust="0"/>
  </p:normalViewPr>
  <p:slideViewPr>
    <p:cSldViewPr snapToGrid="0" snapToObjects="1">
      <p:cViewPr>
        <p:scale>
          <a:sx n="70" d="100"/>
          <a:sy n="70" d="100"/>
        </p:scale>
        <p:origin x="-2094" y="-30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F27E8-371A-466F-BF44-5780CABA6558}" type="datetimeFigureOut">
              <a:rPr lang="es-ES" smtClean="0"/>
              <a:pPr/>
              <a:t>23/09/2015</a:t>
            </a:fld>
            <a:endParaRPr lang="es-E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s-E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F51D36-282E-4954-A062-18ECD4194DF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noticias.uol.com.br/opiniao/coluna/2014/07/05/bibliotecas-tem-papel-essencial-para-estimular-leitura-no-pais.htm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noticias.uol.com.br/opiniao/coluna/2014/07/05/bibliotecas-tem-papel-essencial-para-estimular-leitura-no-pais.htm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="1" u="none" dirty="0" smtClean="0">
                <a:ea typeface="ＭＳ Ｐゴシック" pitchFamily="34" charset="-128"/>
              </a:rPr>
              <a:t>CARO</a:t>
            </a:r>
            <a:r>
              <a:rPr lang="pt-BR" b="1" u="none" baseline="0" dirty="0" smtClean="0">
                <a:ea typeface="ＭＳ Ｐゴシック" pitchFamily="34" charset="-128"/>
              </a:rPr>
              <a:t> GESTOR</a:t>
            </a:r>
            <a:endParaRPr lang="pt-BR" b="1" u="sng" dirty="0" smtClean="0">
              <a:ea typeface="ＭＳ Ｐゴシック" pitchFamily="34" charset="-128"/>
            </a:endParaRPr>
          </a:p>
          <a:p>
            <a:r>
              <a:rPr lang="pt-BR" dirty="0" smtClean="0">
                <a:ea typeface="ＭＳ Ｐゴシック" pitchFamily="34" charset="-128"/>
              </a:rPr>
              <a:t>	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 conjunto de </a:t>
            </a:r>
            <a:r>
              <a:rPr lang="pt-BR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compõe a atividade introdutória ao tema </a:t>
            </a: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Espaços de leitura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 Christine Fontelles.</a:t>
            </a:r>
            <a:endParaRPr lang="pt-BR" dirty="0" smtClean="0">
              <a:ea typeface="ＭＳ Ｐゴシック" pitchFamily="34" charset="-128"/>
            </a:endParaRPr>
          </a:p>
          <a:p>
            <a:r>
              <a:rPr lang="pt-BR" dirty="0" smtClean="0">
                <a:ea typeface="ＭＳ Ｐゴシック" pitchFamily="34" charset="-128"/>
              </a:rPr>
              <a:t>	Sugerimos</a:t>
            </a:r>
            <a:r>
              <a:rPr lang="pt-BR" baseline="0" dirty="0" smtClean="0">
                <a:ea typeface="ＭＳ Ｐゴシック" pitchFamily="34" charset="-128"/>
              </a:rPr>
              <a:t> </a:t>
            </a:r>
            <a:r>
              <a:rPr lang="pt-BR" dirty="0" smtClean="0">
                <a:ea typeface="ＭＳ Ｐゴシック" pitchFamily="34" charset="-128"/>
              </a:rPr>
              <a:t>estudar o texto de orientação para cada slide.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>
                <a:ea typeface="ＭＳ Ｐゴシック" pitchFamily="34" charset="-128"/>
              </a:rPr>
              <a:t>	Como sabe, o conteúdo foi</a:t>
            </a:r>
            <a:r>
              <a:rPr lang="pt-BR" baseline="0" dirty="0" smtClean="0">
                <a:ea typeface="ＭＳ Ｐゴシック" pitchFamily="34" charset="-128"/>
              </a:rPr>
              <a:t> criado pela </a:t>
            </a:r>
            <a:r>
              <a:rPr lang="pt-BR" baseline="0" dirty="0" err="1" smtClean="0">
                <a:ea typeface="ＭＳ Ｐゴシック" pitchFamily="34" charset="-128"/>
              </a:rPr>
              <a:t>Profª</a:t>
            </a:r>
            <a:r>
              <a:rPr lang="pt-BR" baseline="0" dirty="0" smtClean="0">
                <a:ea typeface="ＭＳ Ｐゴシック" pitchFamily="34" charset="-128"/>
              </a:rPr>
              <a:t> Christine Fontelles</a:t>
            </a:r>
            <a:r>
              <a:rPr lang="pt-BR" dirty="0" smtClean="0">
                <a:ea typeface="ＭＳ Ｐゴシック" pitchFamily="34" charset="-128"/>
              </a:rPr>
              <a:t>,</a:t>
            </a:r>
            <a:r>
              <a:rPr lang="pt-BR" baseline="0" dirty="0" smtClean="0">
                <a:ea typeface="ＭＳ Ｐゴシック" pitchFamily="34" charset="-128"/>
              </a:rPr>
              <a:t> portanto pedimos que</a:t>
            </a:r>
            <a:r>
              <a:rPr lang="pt-BR" b="0" dirty="0" smtClean="0">
                <a:ea typeface="ＭＳ Ｐゴシック" pitchFamily="34" charset="-128"/>
              </a:rPr>
              <a:t> apresente a palestra reproduzindo o texto indicado.</a:t>
            </a:r>
            <a:endParaRPr lang="pt-BR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u="sng" dirty="0" smtClean="0">
              <a:ea typeface="ＭＳ Ｐゴシック" pitchFamily="34" charset="-128"/>
            </a:endParaRPr>
          </a:p>
          <a:p>
            <a:r>
              <a:rPr lang="pt-BR" u="sng" dirty="0" smtClean="0">
                <a:ea typeface="ＭＳ Ｐゴシック" pitchFamily="34" charset="-128"/>
              </a:rPr>
              <a:t>ATENÇÃO</a:t>
            </a:r>
            <a:r>
              <a:rPr lang="pt-BR" u="none" dirty="0" smtClean="0">
                <a:ea typeface="ＭＳ Ｐゴシック" pitchFamily="34" charset="-128"/>
              </a:rPr>
              <a:t>:</a:t>
            </a:r>
          </a:p>
          <a:p>
            <a:pPr>
              <a:buFont typeface="Arial" pitchFamily="34" charset="0"/>
              <a:buChar char="•"/>
            </a:pPr>
            <a:r>
              <a:rPr lang="pt-BR" dirty="0" smtClean="0">
                <a:ea typeface="ＭＳ Ｐゴシック" pitchFamily="34" charset="-128"/>
              </a:rPr>
              <a:t> O QUE ESTÁ ENTRE PARÊNTESES NÃO É PARA SER FALADO. TRATA-SE DE UMA ORIENTAÇÃO SOBRE O SLIDE.</a:t>
            </a:r>
          </a:p>
          <a:p>
            <a:pPr>
              <a:buFont typeface="Arial" pitchFamily="34" charset="0"/>
              <a:buChar char="•"/>
            </a:pPr>
            <a:r>
              <a:rPr lang="pt-BR" dirty="0" smtClean="0">
                <a:ea typeface="ＭＳ Ｐゴシック" pitchFamily="34" charset="-128"/>
              </a:rPr>
              <a:t> SUA FALA ESTARÁ SEMPRE INDICADA POR UMA →</a:t>
            </a:r>
          </a:p>
          <a:p>
            <a:endParaRPr lang="pt-BR" dirty="0" smtClean="0">
              <a:solidFill>
                <a:srgbClr val="FF0000"/>
              </a:solidFill>
              <a:ea typeface="ＭＳ Ｐゴシック" pitchFamily="34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 smtClean="0">
                <a:ea typeface="ＭＳ Ｐゴシック" pitchFamily="34" charset="-128"/>
              </a:rPr>
              <a:t>LEIA O TÍTULO DA PALESTRA E APRESENTE</a:t>
            </a:r>
            <a:r>
              <a:rPr lang="pt-BR" b="1" baseline="0" dirty="0" smtClean="0">
                <a:ea typeface="ＭＳ Ｐゴシック" pitchFamily="34" charset="-128"/>
              </a:rPr>
              <a:t> A </a:t>
            </a:r>
            <a:r>
              <a:rPr lang="pt-BR" b="1" baseline="0" dirty="0" err="1" smtClean="0">
                <a:ea typeface="ＭＳ Ｐゴシック" pitchFamily="34" charset="-128"/>
              </a:rPr>
              <a:t>PROFª</a:t>
            </a:r>
            <a:r>
              <a:rPr lang="pt-BR" b="1" baseline="0" dirty="0" smtClean="0">
                <a:ea typeface="ＭＳ Ｐゴシック" pitchFamily="34" charset="-128"/>
              </a:rPr>
              <a:t> CHRISTINE FONTELLES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Diretora de Educação e Cultura do Instituto </a:t>
            </a:r>
            <a:r>
              <a:rPr lang="pt-B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Ecofuturo</a:t>
            </a:r>
            <a:endParaRPr lang="pt-B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pt-BR" sz="1200" b="1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Etapa 1 – Preparação </a:t>
            </a:r>
            <a:endParaRPr lang="pt-BR" sz="1200" u="non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Organize a sala para receber os professores.</a:t>
            </a:r>
          </a:p>
          <a:p>
            <a:r>
              <a:rPr lang="pt-BR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Providencie: </a:t>
            </a:r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Equipamentos de projeção e som.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Fotocópias dos </a:t>
            </a:r>
            <a:r>
              <a:rPr lang="pt-BR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(caso não disponha de equipamentos de projeção).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Folhas de papel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sulfite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Canetas.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51D36-282E-4954-A062-18ECD4194DF3}" type="slidenum">
              <a:rPr lang="es-ES" smtClean="0"/>
              <a:pPr/>
              <a:t>1</a:t>
            </a:fld>
            <a:endParaRPr 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1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LER O TEXTO DO SLIDE.</a:t>
            </a:r>
          </a:p>
          <a:p>
            <a:endParaRPr lang="pt-BR" sz="1200" b="1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Etapa 2 – Durante</a:t>
            </a:r>
            <a:r>
              <a:rPr lang="pt-BR" sz="1200" b="1" u="non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atividade</a:t>
            </a:r>
            <a:endParaRPr lang="pt-BR" sz="1200" u="non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Pergunte aos professores: Que relação podemos estabelecer entre o tema </a:t>
            </a: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Espaços de leitura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o texto de Fernando Pessoa apresentado neste </a:t>
            </a:r>
            <a:r>
              <a:rPr lang="pt-BR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endParaRPr lang="en-US" dirty="0" smtClean="0"/>
          </a:p>
          <a:p>
            <a:endParaRPr lang="pt-BR" sz="1200" b="1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Sobre o tema:</a:t>
            </a:r>
            <a:r>
              <a:rPr lang="pt-BR" sz="1200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Educar para ler é uma missão que requer esforço, concentração e criatividade. Para Christine Fontelles, é fundamental que a biblioteca seja viva e se prepare para atrair e reter usuários com estratégias pensadas e sistematicamente ofertadas aos seus vários públicos: bebês, crianças, jovens, adultos.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Segundo a autora, a biblioteca deve ser a casa do leitor e suas portas devem estar escancaradas para ele. 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(Disponível em: &lt;</a:t>
            </a:r>
            <a:r>
              <a:rPr lang="pt-BR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http://noticias.uol.com.br/opiniao/coluna/2014/07/05/bibliotecas-tem-papel-essencial-para-estimular-leitura-no-pais.htm</a:t>
            </a:r>
            <a:r>
              <a:rPr lang="pt-BR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&gt;. Acesso em: 3 mar. 2015.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3E6CF1-F216-0741-87F1-C239F7A435B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0957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LEIA O TEXTO DO SLIDE E SIGA</a:t>
            </a:r>
            <a:r>
              <a:rPr lang="pt-BR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INTRUÇÕES ABAIXO.</a:t>
            </a:r>
            <a:endParaRPr lang="pt-B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 perder a reflexão feita pelo grupo, projete o </a:t>
            </a:r>
            <a:r>
              <a:rPr lang="pt-BR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3. 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Peça aos professores que respondam à problematização da seguinte forma: </a:t>
            </a:r>
          </a:p>
          <a:p>
            <a:pPr lvl="0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Faça correr, entre o grupo, duas folhas de papel sulfite e duas canetas. Coloque uma música de fundo. </a:t>
            </a:r>
          </a:p>
          <a:p>
            <a:pPr lvl="0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Quando a música começar a tocar, o participante onde a folha estiver parada deve escrever sua resposta. </a:t>
            </a:r>
          </a:p>
          <a:p>
            <a:pPr lvl="0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Quando a música parar de tocar, a folha deve ser encaminhada para o próximo integrante do grupo, que deve continuar escrevendo, dando continuidade ao texto iniciado pelo colega. </a:t>
            </a:r>
          </a:p>
          <a:p>
            <a:pPr lvl="0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Ao final, você terá dois textos coletivos. Explore as ideias que os professores têm sobre a biblioteca escolar e seu papel na formação leitora do aluno. Converse também sobre as facilidades e dificuldades de escrever um texto já iniciado por outro colega.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3E6CF1-F216-0741-87F1-C239F7A435B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82712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LEIA O TEXTO DO SLIDE E SIGA</a:t>
            </a:r>
            <a:r>
              <a:rPr lang="pt-BR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INTRUÇÕES ABAIXO.</a:t>
            </a:r>
            <a:endParaRPr lang="pt-B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Explore</a:t>
            </a:r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tirinha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problematizando as diferentes funções que o pai do Armandinho atribui à biblioteca, quando o filho lhe pergunta a razão de fazer silêncio num ambiente onde eles estão praticamente sozinhos:</a:t>
            </a:r>
          </a:p>
          <a:p>
            <a:pPr lvl="0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biblioteca como um lugar de guardar memórias. Que tipo de memórias estão guardadas na biblioteca de sua escola?</a:t>
            </a:r>
          </a:p>
          <a:p>
            <a:pPr lvl="0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lugar que permite viajar pelo mundo, conhecer lugares, pessoas.</a:t>
            </a:r>
          </a:p>
          <a:p>
            <a:pPr lvl="0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lugar onde se pode conhecer a si mesmo.</a:t>
            </a:r>
          </a:p>
          <a:p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Pergunte: </a:t>
            </a:r>
          </a:p>
          <a:p>
            <a:r>
              <a:rPr lang="pt-BR" dirty="0" smtClean="0">
                <a:ea typeface="ＭＳ Ｐゴシック" pitchFamily="34" charset="-128"/>
              </a:rPr>
              <a:t>→ 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 sentido você atribui à biblioteca quando tem a oportunidade de desfrutá-la com os alunos?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3E6CF1-F216-0741-87F1-C239F7A435B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06068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LEIA O TEXTO DO SLIDE E SIGA</a:t>
            </a:r>
            <a:r>
              <a:rPr lang="pt-BR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INTRUÇÕES ABAIXO.</a:t>
            </a:r>
            <a:endParaRPr lang="pt-B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Complemente a ideia das funções que a biblioteca e o livro desempenham na vida do leitor, citando Gabriel Perissé, para quem o livro é um lugar de encontros, nascedouro de novas amizades: entre o leitor e o autor mediatizados pelo texto. 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pt-BR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Fonte: </a:t>
            </a:r>
            <a:r>
              <a:rPr lang="pt-BR" sz="1200" cap="small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Perissé</a:t>
            </a:r>
            <a:r>
              <a:rPr lang="pt-B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, Gabriel. </a:t>
            </a:r>
            <a:r>
              <a:rPr lang="pt-BR" sz="1200" i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Ler, pensar e escrever</a:t>
            </a:r>
            <a:r>
              <a:rPr lang="pt-B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. São Paulo: Saraiva, 2009. p. 16.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3E6CF1-F216-0741-87F1-C239F7A435B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70218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LEIA O TEXTO DO SLIDE E FALE</a:t>
            </a:r>
            <a:r>
              <a:rPr lang="pt-BR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TEXTO ABAIXO.</a:t>
            </a:r>
            <a:endParaRPr lang="pt-B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>
                <a:ea typeface="ＭＳ Ｐゴシック" pitchFamily="34" charset="-128"/>
              </a:rPr>
              <a:t>→ 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servir a todas essas funções é que existem as bibliotecas e os bibliotecários, e mais: para estimular nos jovens leitores a ousadia poética.  Quem sabe um dia eles não dirão como Neruda: “Livro, quando te fecho, abro a vida”.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3E6CF1-F216-0741-87F1-C239F7A435B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43740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AMPLIE A REFLEXÃO COM A PERGUNTA</a:t>
            </a:r>
            <a:r>
              <a:rPr lang="pt-BR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SLIDE.</a:t>
            </a:r>
            <a:endParaRPr lang="pt-B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(Explore as ideias obtidas como resposta e procure encaixá-las dentro de um amplo projeto de leitura.)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3E6CF1-F216-0741-87F1-C239F7A435B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37392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CONCLUA O MOMENTO COM A LEITURA DO EXCERTO DA POESIA DE CASTRO ALVES.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pt-BR" sz="1200" kern="1200" cap="none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Fonte:</a:t>
            </a:r>
            <a:r>
              <a:rPr lang="pt-BR" sz="1200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cap="small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Fontelles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C. C. Bibliotecas têm papel essencial para estimular leitura no país. Disponível em: &lt;</a:t>
            </a:r>
            <a:r>
              <a:rPr lang="pt-BR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http://noticias.uol.com.br/opiniao/coluna/2014/07/05/bibliotecas-tem-papel-essencial-para-estimular-leitura-no-pais.htm</a:t>
            </a:r>
            <a:r>
              <a:rPr lang="pt-BR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Acesso em: 3 mar. 2015.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3E6CF1-F216-0741-87F1-C239F7A435B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19336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/>
            <a:endParaRPr lang="pt-BR" smtClean="0"/>
          </a:p>
        </p:txBody>
      </p:sp>
      <p:sp>
        <p:nvSpPr>
          <p:cNvPr id="59396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69A0805-1486-4FCD-97E7-287B0081EB03}" type="slidenum">
              <a:rPr lang="pt-BR" smtClean="0"/>
              <a:pPr/>
              <a:t>9</a:t>
            </a:fld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xmlns="" val="1018685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794678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369438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013380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2260F963-C2FA-A64F-80E1-602B76FEF63F}" type="datetimeFigureOut">
              <a:rPr lang="en-US" smtClean="0"/>
              <a:pPr/>
              <a:t>9/23/2015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A746457D-0A65-AD45-9A7B-8197CDDD9A0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44932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2260F963-C2FA-A64F-80E1-602B76FEF63F}" type="datetimeFigureOut">
              <a:rPr lang="en-US" smtClean="0"/>
              <a:pPr/>
              <a:t>9/23/2015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A746457D-0A65-AD45-9A7B-8197CDDD9A0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53573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undo.jp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80808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7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386964" y="368983"/>
            <a:ext cx="8398407" cy="6127886"/>
            <a:chOff x="386964" y="368983"/>
            <a:chExt cx="8398407" cy="6127886"/>
          </a:xfrm>
        </p:grpSpPr>
        <p:pic>
          <p:nvPicPr>
            <p:cNvPr id="6" name="Picture 5" descr="logo_s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850424" y="5354156"/>
              <a:ext cx="934947" cy="1142713"/>
            </a:xfrm>
            <a:prstGeom prst="rect">
              <a:avLst/>
            </a:prstGeom>
          </p:spPr>
        </p:pic>
        <p:pic>
          <p:nvPicPr>
            <p:cNvPr id="3" name="Picture 2" descr="img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86964" y="2981755"/>
              <a:ext cx="7463460" cy="2768188"/>
            </a:xfrm>
            <a:prstGeom prst="rect">
              <a:avLst/>
            </a:prstGeom>
          </p:spPr>
        </p:pic>
        <p:sp>
          <p:nvSpPr>
            <p:cNvPr id="8" name="Retângulo 5"/>
            <p:cNvSpPr>
              <a:spLocks noChangeArrowheads="1"/>
            </p:cNvSpPr>
            <p:nvPr/>
          </p:nvSpPr>
          <p:spPr bwMode="auto">
            <a:xfrm>
              <a:off x="5872479" y="2274743"/>
              <a:ext cx="2816342" cy="352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4291" tIns="32146" rIns="64291" bIns="32146">
              <a:spAutoFit/>
            </a:bodyPr>
            <a:lstStyle/>
            <a:p>
              <a:pPr algn="r">
                <a:lnSpc>
                  <a:spcPts val="2039"/>
                </a:lnSpc>
              </a:pPr>
              <a:r>
                <a:rPr lang="pt-BR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charset="0"/>
                </a:rPr>
                <a:t>Christine Fontelles</a:t>
              </a:r>
            </a:p>
          </p:txBody>
        </p:sp>
        <p:sp>
          <p:nvSpPr>
            <p:cNvPr id="9" name="CaixaDeTexto 5"/>
            <p:cNvSpPr txBox="1">
              <a:spLocks noChangeArrowheads="1"/>
            </p:cNvSpPr>
            <p:nvPr/>
          </p:nvSpPr>
          <p:spPr bwMode="auto">
            <a:xfrm>
              <a:off x="3618366" y="368983"/>
              <a:ext cx="5114784" cy="12344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4291" tIns="32146" rIns="64291" bIns="32146">
              <a:spAutoFit/>
            </a:bodyPr>
            <a:lstStyle/>
            <a:p>
              <a:pPr algn="r">
                <a:defRPr/>
              </a:pPr>
              <a:r>
                <a:rPr lang="pt-BR" sz="3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ESPAÇOS DE LEITURA </a:t>
              </a:r>
            </a:p>
            <a:p>
              <a:pPr algn="r">
                <a:defRPr/>
              </a:pPr>
              <a:r>
                <a:rPr lang="pt-BR" sz="3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NA ESCOLA</a:t>
              </a:r>
            </a:p>
          </p:txBody>
        </p:sp>
        <p:sp>
          <p:nvSpPr>
            <p:cNvPr id="10" name="Retângulo 5"/>
            <p:cNvSpPr>
              <a:spLocks noChangeArrowheads="1"/>
            </p:cNvSpPr>
            <p:nvPr/>
          </p:nvSpPr>
          <p:spPr bwMode="auto">
            <a:xfrm>
              <a:off x="4891581" y="1749808"/>
              <a:ext cx="3820720" cy="3656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4291" tIns="32146" rIns="64291" bIns="32146">
              <a:spAutoFit/>
            </a:bodyPr>
            <a:lstStyle/>
            <a:p>
              <a:pPr algn="r">
                <a:lnSpc>
                  <a:spcPts val="2039"/>
                </a:lnSpc>
              </a:pPr>
              <a:r>
                <a:rPr lang="pt-BR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charset="0"/>
                </a:rPr>
                <a:t>Atividade Introdutória</a:t>
              </a:r>
              <a:endParaRPr lang="pt-B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charset="0"/>
              </a:endParaRPr>
            </a:p>
          </p:txBody>
        </p:sp>
      </p:grpSp>
      <p:pic>
        <p:nvPicPr>
          <p:cNvPr id="12" name="Picture 4" descr="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1949" y="584135"/>
            <a:ext cx="3405773" cy="195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1514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6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06845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0"/>
            <a:ext cx="9144001" cy="6854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79126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1"/>
            <a:ext cx="9144000" cy="6854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589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917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98596196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5150"/>
    </mc:Choice>
    <mc:Fallback>
      <p:transition spd="slow" advTm="515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4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2612445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1029"/>
    </mc:Choice>
    <mc:Fallback>
      <p:transition spd="slow" advTm="1029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-1"/>
            <a:ext cx="9144001" cy="6854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5267630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1628"/>
    </mc:Choice>
    <mc:Fallback>
      <p:transition spd="slow" advTm="1628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661"/>
            <a:ext cx="9144000" cy="6854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9749923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4440"/>
    </mc:Choice>
    <mc:Fallback>
      <p:transition spd="slow" advTm="444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4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552</Words>
  <Application>Microsoft Office PowerPoint</Application>
  <PresentationFormat>Apresentação na tela (4:3)</PresentationFormat>
  <Paragraphs>74</Paragraphs>
  <Slides>9</Slides>
  <Notes>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Alê</dc:creator>
  <cp:lastModifiedBy>MCarreira</cp:lastModifiedBy>
  <cp:revision>26</cp:revision>
  <dcterms:created xsi:type="dcterms:W3CDTF">2015-05-12T13:03:12Z</dcterms:created>
  <dcterms:modified xsi:type="dcterms:W3CDTF">2015-09-23T19:16:16Z</dcterms:modified>
</cp:coreProperties>
</file>